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25" r:id="rId3"/>
    <p:sldId id="327" r:id="rId4"/>
    <p:sldId id="326" r:id="rId5"/>
    <p:sldId id="298" r:id="rId6"/>
    <p:sldId id="294" r:id="rId7"/>
    <p:sldId id="295" r:id="rId8"/>
    <p:sldId id="304" r:id="rId9"/>
    <p:sldId id="299" r:id="rId10"/>
    <p:sldId id="317" r:id="rId11"/>
    <p:sldId id="300" r:id="rId12"/>
    <p:sldId id="321" r:id="rId13"/>
    <p:sldId id="322" r:id="rId14"/>
    <p:sldId id="315" r:id="rId15"/>
  </p:sldIdLst>
  <p:sldSz cx="9144000" cy="6858000" type="screen4x3"/>
  <p:notesSz cx="6784975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5" autoAdjust="0"/>
    <p:restoredTop sz="90141" autoAdjust="0"/>
  </p:normalViewPr>
  <p:slideViewPr>
    <p:cSldViewPr>
      <p:cViewPr>
        <p:scale>
          <a:sx n="75" d="100"/>
          <a:sy n="75" d="100"/>
        </p:scale>
        <p:origin x="-30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654965004374455"/>
          <c:y val="3.3637000700771087E-2"/>
          <c:w val="0.49653288130650591"/>
          <c:h val="0.8558140253491446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dLbls>
            <c:dLbl>
              <c:idx val="8"/>
              <c:layout>
                <c:manualLayout>
                  <c:x val="0"/>
                  <c:y val="2.8060326608944884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pl-PL" dirty="0" smtClean="0"/>
                      <a:t>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lang="en-US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Other</c:v>
                </c:pt>
                <c:pt idx="1">
                  <c:v>Integrated regulator/supervisor</c:v>
                </c:pt>
                <c:pt idx="2">
                  <c:v>Securities regulator/supervisor</c:v>
                </c:pt>
                <c:pt idx="3">
                  <c:v>Deposit insurance agency</c:v>
                </c:pt>
                <c:pt idx="4">
                  <c:v>Insurance regulator/supervisor</c:v>
                </c:pt>
                <c:pt idx="5">
                  <c:v>Banking regulator/supervisor</c:v>
                </c:pt>
                <c:pt idx="6">
                  <c:v>Ministry of finance</c:v>
                </c:pt>
                <c:pt idx="7">
                  <c:v>Financial stability committee</c:v>
                </c:pt>
                <c:pt idx="8">
                  <c:v>Central Bank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5</c:v>
                </c:pt>
                <c:pt idx="7">
                  <c:v>9</c:v>
                </c:pt>
                <c:pt idx="8">
                  <c:v>19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"/>
        <c:axId val="142334208"/>
        <c:axId val="143630720"/>
      </c:barChart>
      <c:catAx>
        <c:axId val="14233420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3630720"/>
        <c:crosses val="autoZero"/>
        <c:auto val="1"/>
        <c:lblAlgn val="l"/>
        <c:lblOffset val="100"/>
        <c:noMultiLvlLbl val="0"/>
      </c:catAx>
      <c:valAx>
        <c:axId val="143630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42334208"/>
        <c:crosses val="autoZero"/>
        <c:crossBetween val="between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258" cy="4923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3185" y="0"/>
            <a:ext cx="2940258" cy="4923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25EB8-B3E6-4EE6-ABCB-4BB3D84483D5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2772"/>
            <a:ext cx="2940258" cy="4923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3185" y="9362772"/>
            <a:ext cx="2940258" cy="4923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D79F9-3A98-4764-BCCB-E3C403B157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42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258" cy="4923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3185" y="0"/>
            <a:ext cx="2940258" cy="4923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8E62A-118E-4EA2-B36A-9D3FBB909AEE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11" y="4681386"/>
            <a:ext cx="5426754" cy="4436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2772"/>
            <a:ext cx="2940258" cy="4923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3185" y="9362772"/>
            <a:ext cx="2940258" cy="4923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1E68A-5C79-4A2E-84FC-DE5D45816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51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CEED8-9498-47FB-9088-02324FDE154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9206-1042-4841-9C98-2B178D97083D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DCF55-B410-4468-8E51-D25647EAF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Institutional </a:t>
            </a:r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Arra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gements </a:t>
            </a:r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Macroprudential Policy</a:t>
            </a:r>
            <a:r>
              <a:rPr lang="pl-PL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467600" cy="2209800"/>
          </a:xfrm>
        </p:spPr>
        <p:txBody>
          <a:bodyPr>
            <a:normAutofit fontScale="77500" lnSpcReduction="20000"/>
          </a:bodyPr>
          <a:lstStyle/>
          <a:p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Jacek Osiński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Advisor, Financial Stability &amp; Central Banking</a:t>
            </a:r>
          </a:p>
          <a:p>
            <a:r>
              <a:rPr lang="en-US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Monetary &amp; Capital Markets Department</a:t>
            </a:r>
          </a:p>
          <a:p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pl-PL" sz="2000" b="1" cap="small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cap="small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International seminar on financial stability:</a:t>
            </a:r>
          </a:p>
          <a:p>
            <a:r>
              <a:rPr lang="en-US" sz="1600" b="1" cap="small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Financial stability through effective crisis management and inter-agency coordination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December 6–7, 2012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Nusa </a:t>
            </a:r>
            <a:r>
              <a:rPr lang="en-US" sz="16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Dua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Bali, Indonesia</a:t>
            </a:r>
          </a:p>
          <a:p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990600"/>
          <a:ext cx="8229600" cy="5569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838200"/>
                <a:gridCol w="914400"/>
                <a:gridCol w="838200"/>
                <a:gridCol w="914400"/>
                <a:gridCol w="914400"/>
                <a:gridCol w="1066800"/>
                <a:gridCol w="838200"/>
                <a:gridCol w="838200"/>
              </a:tblGrid>
              <a:tr h="31133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latin typeface="Times New Roman"/>
                          <a:ea typeface="Calibri"/>
                        </a:rPr>
                        <a:t>Features of the model/Model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Model I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Model II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Model III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latin typeface="Times New Roman"/>
                          <a:ea typeface="Calibri"/>
                        </a:rPr>
                        <a:t>Model IV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Model V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Model VI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Model VII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Model R I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07709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1. Degree of institutional integration of central bank and  supervisory agencies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Full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(at a central bank)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Partial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Partial 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Partial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 (Partial*)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95200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latin typeface="Times New Roman"/>
                          <a:ea typeface="Calibri"/>
                        </a:rPr>
                        <a:t>2. Ownership of </a:t>
                      </a:r>
                      <a:r>
                        <a:rPr lang="en-US" sz="950" b="1" dirty="0" smtClean="0">
                          <a:latin typeface="Times New Roman"/>
                          <a:ea typeface="Calibri"/>
                        </a:rPr>
                        <a:t>macroprudential </a:t>
                      </a:r>
                      <a:r>
                        <a:rPr lang="en-US" sz="950" b="1" dirty="0">
                          <a:latin typeface="Times New Roman"/>
                          <a:ea typeface="Calibri"/>
                        </a:rPr>
                        <a:t>policy and financial stability  mandate 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dirty="0">
                          <a:latin typeface="Times New Roman"/>
                          <a:ea typeface="Calibri"/>
                        </a:rPr>
                        <a:t>Central bank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Committee “related” to central bank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Independent committee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Central bank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Multiple agencies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Multiple agencies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Multiple agencies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dirty="0">
                          <a:latin typeface="Times New Roman"/>
                          <a:ea typeface="Calibri"/>
                        </a:rPr>
                        <a:t>Committee (</a:t>
                      </a:r>
                      <a:r>
                        <a:rPr lang="en-US" sz="950" dirty="0" err="1" smtClean="0">
                          <a:latin typeface="Times New Roman"/>
                          <a:ea typeface="Calibri"/>
                        </a:rPr>
                        <a:t>multinationalregional</a:t>
                      </a:r>
                      <a:r>
                        <a:rPr lang="en-US" sz="950" dirty="0">
                          <a:latin typeface="Times New Roman"/>
                          <a:ea typeface="Calibri"/>
                        </a:rPr>
                        <a:t>)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65111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latin typeface="Times New Roman"/>
                          <a:ea typeface="Calibri"/>
                        </a:rPr>
                        <a:t>3. Role of MOF/ </a:t>
                      </a:r>
                      <a:r>
                        <a:rPr lang="en-US" sz="950" b="1" dirty="0" smtClean="0">
                          <a:latin typeface="Times New Roman"/>
                          <a:ea typeface="Calibri"/>
                        </a:rPr>
                        <a:t>treasury/govern</a:t>
                      </a:r>
                      <a:r>
                        <a:rPr lang="pl-PL" sz="950" b="1" dirty="0" smtClean="0">
                          <a:latin typeface="Times New Roman"/>
                          <a:ea typeface="Calibri"/>
                        </a:rPr>
                        <a:t>-</a:t>
                      </a:r>
                      <a:r>
                        <a:rPr lang="en-US" sz="950" b="1" dirty="0" err="1" smtClean="0">
                          <a:latin typeface="Times New Roman"/>
                          <a:ea typeface="Calibri"/>
                        </a:rPr>
                        <a:t>ment</a:t>
                      </a:r>
                      <a:r>
                        <a:rPr lang="en-US" sz="950" b="1" dirty="0">
                          <a:latin typeface="Times New Roman"/>
                          <a:ea typeface="Calibri"/>
                        </a:rPr>
                        <a:t>.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 (Active*)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Passive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Active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Passive 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Active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dirty="0">
                          <a:latin typeface="Times New Roman"/>
                          <a:ea typeface="Calibri"/>
                        </a:rPr>
                        <a:t>Passive (</a:t>
                      </a:r>
                      <a:r>
                        <a:rPr lang="en-US" sz="950" dirty="0" smtClean="0">
                          <a:latin typeface="Times New Roman"/>
                          <a:ea typeface="Calibri"/>
                        </a:rPr>
                        <a:t>E</a:t>
                      </a:r>
                      <a:r>
                        <a:rPr lang="pl-PL" sz="950" dirty="0" smtClean="0">
                          <a:latin typeface="Times New Roman"/>
                          <a:ea typeface="Calibri"/>
                        </a:rPr>
                        <a:t>C</a:t>
                      </a:r>
                      <a:r>
                        <a:rPr lang="en-US" sz="950" dirty="0" smtClean="0">
                          <a:latin typeface="Times New Roman"/>
                          <a:ea typeface="Calibri"/>
                        </a:rPr>
                        <a:t>; E</a:t>
                      </a:r>
                      <a:r>
                        <a:rPr lang="pl-PL" sz="950" dirty="0" smtClean="0">
                          <a:latin typeface="Times New Roman"/>
                          <a:ea typeface="Calibri"/>
                        </a:rPr>
                        <a:t>FC</a:t>
                      </a:r>
                      <a:r>
                        <a:rPr lang="en-US" sz="950" dirty="0" smtClean="0">
                          <a:latin typeface="Times New Roman"/>
                          <a:ea typeface="Calibri"/>
                        </a:rPr>
                        <a:t>)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8321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4. Separation of policy decisions and control over instruments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In some areas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Yes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In some areas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Yes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66571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latin typeface="Times New Roman"/>
                          <a:ea typeface="Calibri"/>
                        </a:rPr>
                        <a:t>5. Existence of separate body coordinating across policies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 (Yes**)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Yes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Yes (</a:t>
                      </a:r>
                      <a:r>
                        <a:rPr lang="en-US" sz="950" i="1">
                          <a:latin typeface="Times New Roman"/>
                          <a:ea typeface="Calibri"/>
                        </a:rPr>
                        <a:t>de facto</a:t>
                      </a:r>
                      <a:r>
                        <a:rPr lang="en-US" sz="950">
                          <a:latin typeface="Times New Roman"/>
                          <a:ea typeface="Calibri"/>
                        </a:rPr>
                        <a:t>**)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latin typeface="Times New Roman"/>
                          <a:ea typeface="Calibri"/>
                        </a:rPr>
                        <a:t>No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0732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 i="1">
                          <a:latin typeface="Times New Roman"/>
                          <a:ea typeface="Calibri"/>
                        </a:rPr>
                        <a:t>Examples of specific model countries/ regions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Czech Republic Ireland*(new)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Singapore*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Malaysia Romania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Thailand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United Kingdom (new)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Brazil**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France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United States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Belgium (new) Serbia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The Netherlands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 dirty="0">
                          <a:latin typeface="Times New Roman"/>
                          <a:ea typeface="Calibri"/>
                        </a:rPr>
                        <a:t>Australia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950" i="1">
                          <a:latin typeface="Times New Roman"/>
                          <a:ea typeface="Calibri"/>
                        </a:rPr>
                        <a:t>Canada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Chile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950" i="1">
                          <a:latin typeface="Times New Roman"/>
                          <a:ea typeface="Calibri"/>
                        </a:rPr>
                        <a:t>Hong Kong SAR*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950" i="1">
                          <a:latin typeface="Times New Roman"/>
                          <a:ea typeface="Calibri"/>
                        </a:rPr>
                        <a:t>Korea**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950" i="1">
                          <a:latin typeface="Times New Roman"/>
                          <a:ea typeface="Calibri"/>
                        </a:rPr>
                        <a:t>Lebanon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>
                          <a:latin typeface="Times New Roman"/>
                          <a:ea typeface="Calibri"/>
                        </a:rPr>
                        <a:t>Mexico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50" i="1">
                          <a:latin typeface="Times New Roman"/>
                          <a:ea typeface="Calibri"/>
                        </a:rPr>
                        <a:t>Iceland  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50" i="1">
                          <a:latin typeface="Times New Roman"/>
                          <a:ea typeface="Calibri"/>
                        </a:rPr>
                        <a:t>Japan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50" i="1">
                          <a:latin typeface="Times New Roman"/>
                          <a:ea typeface="Calibri"/>
                        </a:rPr>
                        <a:t>Peru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950" i="1">
                          <a:latin typeface="Times New Roman"/>
                          <a:ea typeface="Calibri"/>
                        </a:rPr>
                        <a:t>Switzerland</a:t>
                      </a:r>
                      <a:endParaRPr lang="en-US" sz="12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i="1" dirty="0">
                          <a:latin typeface="Times New Roman"/>
                          <a:ea typeface="Calibri"/>
                        </a:rPr>
                        <a:t>EU (ESRB)</a:t>
                      </a:r>
                      <a:endParaRPr lang="en-US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Stylized institutional models</a:t>
            </a:r>
            <a:endParaRPr lang="en-US" sz="3600" b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desirable institutional model should be conducive to the mitigation of systemic risk. It should provide for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2800" y="6356350"/>
            <a:ext cx="1524000" cy="365125"/>
          </a:xfrm>
        </p:spPr>
        <p:txBody>
          <a:bodyPr/>
          <a:lstStyle/>
          <a:p>
            <a:fld id="{04953FE5-93AF-4301-862A-2F9F49FE378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95400" y="2286000"/>
            <a:ext cx="19812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Effective identification, analysis, and monitoring of systemic risk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3886200"/>
            <a:ext cx="19812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Timely and effective use  of macroprudential policy tools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95400" y="5410200"/>
            <a:ext cx="1981200" cy="838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Effective coordination across policies aiming to address systemic risk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4800" y="2209800"/>
            <a:ext cx="30480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Access to relevant information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114800" y="2819400"/>
            <a:ext cx="30480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Using existing resources and expertise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14800" y="3657600"/>
            <a:ext cx="30480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Strong mandate and powers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14800" y="4191000"/>
            <a:ext cx="30480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Ability and willingness to act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14800" y="4724400"/>
            <a:ext cx="30480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dk1">
                <a:shade val="95000"/>
                <a:satMod val="10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Accountability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14800" y="5486400"/>
            <a:ext cx="30480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Reducing gaps and overlaps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352800" y="2438400"/>
            <a:ext cx="533400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352800" y="2819400"/>
            <a:ext cx="533400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352800" y="3886200"/>
            <a:ext cx="609600" cy="3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352800" y="4343400"/>
            <a:ext cx="533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352800" y="4419600"/>
            <a:ext cx="609600" cy="457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352800" y="5638800"/>
            <a:ext cx="609600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05800" cy="914400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Criteria for an assessment of the models</a:t>
            </a:r>
            <a:endParaRPr lang="en-US" sz="3600" b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114800" y="6019800"/>
            <a:ext cx="30480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tx1"/>
                </a:solidFill>
              </a:rPr>
              <a:t>Preserving the autonomy of separate policy functions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3352800" y="5943600"/>
            <a:ext cx="60960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52578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The central bank should play a prominent role in every model.</a:t>
            </a:r>
          </a:p>
          <a:p>
            <a:pPr lvl="1"/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Fragmentation of institutions should be avoided, but if so, should be compensated with appropriate coordination mechanisms.</a:t>
            </a:r>
          </a:p>
          <a:p>
            <a:pPr lvl="1"/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Participation of the treasury in policy process is useful, but a leading role may pose risks. </a:t>
            </a:r>
          </a:p>
          <a:p>
            <a:pPr lvl="0"/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Systemic risk prevention and crisis management are different policy functions and should be supported by separate organizational arrangements.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3FE5-93AF-4301-862A-2F9F49FE378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Some key desirables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At least one institution involved in assessing systemic risk should have access to all relevant data and information. </a:t>
            </a:r>
            <a:endParaRPr lang="pl-PL" sz="2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pl-PL" sz="2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Institutional mechanisms should support willingness to act against the buildup of systemic risk and reduce the risk of delay in policy actions. </a:t>
            </a:r>
          </a:p>
          <a:p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A leading macroprudential authority should be identified, vested with mandate and powers, and subject to formal accountability. </a:t>
            </a:r>
          </a:p>
          <a:p>
            <a:endParaRPr lang="en-US" sz="2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Macroprudential policy frameworks should not compromise the autonomy of other established policies.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3FE5-93AF-4301-862A-2F9F49FE378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Some key desirables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  <a:ln>
            <a:noFill/>
          </a:ln>
        </p:spPr>
        <p:txBody>
          <a:bodyPr>
            <a:noAutofit/>
          </a:bodyPr>
          <a:lstStyle/>
          <a:p>
            <a:endParaRPr lang="pl-PL" sz="2600" dirty="0" smtClean="0"/>
          </a:p>
          <a:p>
            <a:endParaRPr lang="pl-PL" sz="2600" dirty="0" smtClean="0"/>
          </a:p>
          <a:p>
            <a:endParaRPr lang="pl-PL" sz="2600" dirty="0" smtClean="0"/>
          </a:p>
          <a:p>
            <a:pPr algn="ctr">
              <a:buNone/>
            </a:pPr>
            <a:endParaRPr lang="pl-PL" sz="4000" dirty="0" smtClean="0"/>
          </a:p>
          <a:p>
            <a:pPr algn="ctr">
              <a:buNone/>
            </a:pPr>
            <a:endParaRPr lang="pl-PL" sz="4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3FE5-93AF-4301-862A-2F9F49FE378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447800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Thank you for attention</a:t>
            </a:r>
            <a:r>
              <a:rPr lang="pl-PL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en-US" sz="4000" b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55676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are the defining elements of macroprudential policy and its role?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Which institutions/bodies are the holders of the macroprudential mandate and relevant responsibilities now? –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IMF survey results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What are the key desirables of macroprudential policy arrangements and how different models meet them? -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stylized model analysis results</a:t>
            </a:r>
            <a:endParaRPr lang="en-US" sz="2800" i="1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Plan of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Presentation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371600" y="1295400"/>
            <a:ext cx="18288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Macro</a:t>
            </a:r>
            <a:r>
              <a:rPr lang="en-US" sz="1200" b="1" dirty="0" smtClean="0"/>
              <a:t>economic Policies:</a:t>
            </a:r>
          </a:p>
          <a:p>
            <a:pPr algn="ctr"/>
            <a:r>
              <a:rPr lang="en-US" sz="1100" b="1" dirty="0" smtClean="0"/>
              <a:t>Monetary/Fiscal</a:t>
            </a:r>
            <a:endParaRPr lang="en-US" sz="1200" b="1" dirty="0"/>
          </a:p>
        </p:txBody>
      </p:sp>
      <p:sp>
        <p:nvSpPr>
          <p:cNvPr id="5" name="Oval 4"/>
          <p:cNvSpPr/>
          <p:nvPr/>
        </p:nvSpPr>
        <p:spPr>
          <a:xfrm>
            <a:off x="3581400" y="1295400"/>
            <a:ext cx="18288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Macro</a:t>
            </a:r>
            <a:r>
              <a:rPr lang="pl-PL" sz="1200" b="1" dirty="0" smtClean="0">
                <a:solidFill>
                  <a:srgbClr val="FF0000"/>
                </a:solidFill>
              </a:rPr>
              <a:t>prudential</a:t>
            </a:r>
            <a:r>
              <a:rPr lang="en-US" sz="1200" b="1" dirty="0" smtClean="0">
                <a:solidFill>
                  <a:srgbClr val="FF0000"/>
                </a:solidFill>
              </a:rPr>
              <a:t> </a:t>
            </a:r>
            <a:r>
              <a:rPr lang="en-US" sz="1200" b="1" dirty="0" smtClean="0"/>
              <a:t>Policy</a:t>
            </a:r>
          </a:p>
        </p:txBody>
      </p:sp>
      <p:sp>
        <p:nvSpPr>
          <p:cNvPr id="6" name="Oval 5"/>
          <p:cNvSpPr/>
          <p:nvPr/>
        </p:nvSpPr>
        <p:spPr>
          <a:xfrm>
            <a:off x="5791200" y="1295400"/>
            <a:ext cx="18288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Micro</a:t>
            </a:r>
            <a:r>
              <a:rPr lang="pl-PL" sz="1200" b="1" dirty="0" smtClean="0">
                <a:solidFill>
                  <a:srgbClr val="FF0000"/>
                </a:solidFill>
              </a:rPr>
              <a:t>prudential</a:t>
            </a:r>
            <a:r>
              <a:rPr lang="en-US" sz="1200" b="1" dirty="0" smtClean="0"/>
              <a:t> Policy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143000" y="4343400"/>
          <a:ext cx="66294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dirty="0" smtClean="0"/>
                    </a:p>
                    <a:p>
                      <a:pPr algn="ctr"/>
                      <a:r>
                        <a:rPr lang="en-US" sz="1400" dirty="0" smtClean="0"/>
                        <a:t>Price Stability</a:t>
                      </a:r>
                    </a:p>
                    <a:p>
                      <a:pPr algn="ctr"/>
                      <a:r>
                        <a:rPr lang="en-US" sz="1400" dirty="0" smtClean="0"/>
                        <a:t>Output Stability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  <a:p>
                      <a:pPr algn="ctr"/>
                      <a:r>
                        <a:rPr lang="en-US" sz="1400" dirty="0" smtClean="0"/>
                        <a:t>Financial</a:t>
                      </a:r>
                      <a:r>
                        <a:rPr lang="en-US" sz="1400" baseline="0" dirty="0" smtClean="0"/>
                        <a:t> Stability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Systemic </a:t>
                      </a:r>
                      <a:r>
                        <a:rPr lang="pl-PL" sz="1400" baseline="0" dirty="0" smtClean="0"/>
                        <a:t>Risk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Depositor Protection</a:t>
                      </a:r>
                    </a:p>
                    <a:p>
                      <a:pPr algn="ctr"/>
                      <a:r>
                        <a:rPr lang="en-US" sz="1400" dirty="0" smtClean="0"/>
                        <a:t>Idiosyncratic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pl-PL" sz="1400" baseline="0" dirty="0" smtClean="0"/>
                        <a:t>Risk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1" name="Straight Arrow Connector 10"/>
          <p:cNvCxnSpPr>
            <a:stCxn id="4" idx="4"/>
          </p:cNvCxnSpPr>
          <p:nvPr/>
        </p:nvCxnSpPr>
        <p:spPr>
          <a:xfrm>
            <a:off x="2286000" y="2590800"/>
            <a:ext cx="0" cy="1752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4"/>
          </p:cNvCxnSpPr>
          <p:nvPr/>
        </p:nvCxnSpPr>
        <p:spPr>
          <a:xfrm>
            <a:off x="4495800" y="2590800"/>
            <a:ext cx="0" cy="1752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4"/>
          </p:cNvCxnSpPr>
          <p:nvPr/>
        </p:nvCxnSpPr>
        <p:spPr>
          <a:xfrm>
            <a:off x="6705600" y="2590800"/>
            <a:ext cx="0" cy="1752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4"/>
          </p:cNvCxnSpPr>
          <p:nvPr/>
        </p:nvCxnSpPr>
        <p:spPr>
          <a:xfrm>
            <a:off x="2286000" y="2590800"/>
            <a:ext cx="2133600" cy="1676400"/>
          </a:xfrm>
          <a:prstGeom prst="straightConnector1">
            <a:avLst/>
          </a:prstGeom>
          <a:ln>
            <a:prstDash val="lgDashDot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4"/>
          </p:cNvCxnSpPr>
          <p:nvPr/>
        </p:nvCxnSpPr>
        <p:spPr>
          <a:xfrm flipH="1">
            <a:off x="2286000" y="2590800"/>
            <a:ext cx="2209800" cy="1676400"/>
          </a:xfrm>
          <a:prstGeom prst="straightConnector1">
            <a:avLst/>
          </a:prstGeom>
          <a:ln>
            <a:prstDash val="lgDashDot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4"/>
          </p:cNvCxnSpPr>
          <p:nvPr/>
        </p:nvCxnSpPr>
        <p:spPr>
          <a:xfrm>
            <a:off x="4495800" y="2590800"/>
            <a:ext cx="2133600" cy="1676400"/>
          </a:xfrm>
          <a:prstGeom prst="straightConnector1">
            <a:avLst/>
          </a:prstGeom>
          <a:ln>
            <a:prstDash val="lgDashDot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6" idx="4"/>
          </p:cNvCxnSpPr>
          <p:nvPr/>
        </p:nvCxnSpPr>
        <p:spPr>
          <a:xfrm flipH="1">
            <a:off x="4572000" y="2590800"/>
            <a:ext cx="2133600" cy="1676400"/>
          </a:xfrm>
          <a:prstGeom prst="straightConnector1">
            <a:avLst/>
          </a:prstGeom>
          <a:ln>
            <a:prstDash val="lgDashDot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8A08-5D1C-4B57-AF33-1D027A76842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09600" y="76200"/>
            <a:ext cx="82296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The Role of Macroprudential Policy in </a:t>
            </a:r>
            <a:r>
              <a:rPr kumimoji="0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Public Policy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Framework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objective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macroprudential policy is to identify, monitor, and limit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systemic or system-wide financial risk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both time and cross-sectional dimensions.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pl-PL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should cover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all potential sources of systemic risk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matter where they emerge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risks should be communicated.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Macroprudential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policy should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address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risks arising primarily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within the financial 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or risks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amplified by the financial 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leaving other identified sources of systemic risk to be dealt with by other public policies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however –possible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gray areas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pl-PL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Toolkit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Prudential-type instruments 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hould be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core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constructed or calibrated to deal specifically with systemic risk;</a:t>
            </a:r>
          </a:p>
          <a:p>
            <a:pPr lvl="1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Other instruments can be added, if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target explicitly and specifically systemic risk; and placed at the disposal of an authority with a clear macroprudential mandate, accountability, and operational independence;</a:t>
            </a:r>
          </a:p>
          <a:p>
            <a:pPr lvl="1"/>
            <a:r>
              <a:rPr lang="en-US" sz="2900" i="1" dirty="0" smtClean="0">
                <a:latin typeface="Times New Roman" pitchFamily="18" charset="0"/>
                <a:cs typeface="Times New Roman" pitchFamily="18" charset="0"/>
              </a:rPr>
              <a:t>advice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900" i="1" dirty="0" smtClean="0">
                <a:latin typeface="Times New Roman" pitchFamily="18" charset="0"/>
                <a:cs typeface="Times New Roman" pitchFamily="18" charset="0"/>
              </a:rPr>
              <a:t>recommendation 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to activate or change the calibration of </a:t>
            </a:r>
            <a:r>
              <a:rPr lang="en-US" sz="2900" i="1" dirty="0" smtClean="0">
                <a:latin typeface="Times New Roman" pitchFamily="18" charset="0"/>
                <a:cs typeface="Times New Roman" pitchFamily="18" charset="0"/>
              </a:rPr>
              <a:t>other policies’ tools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 to address systemic risks residing in other policies’ domains, </a:t>
            </a:r>
          </a:p>
          <a:p>
            <a:pPr lvl="2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But … autonomy of the policies should be preserved!). </a:t>
            </a:r>
          </a:p>
          <a:p>
            <a:pPr lv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Defining </a:t>
            </a:r>
            <a:r>
              <a:rPr lang="pl-PL" b="1" dirty="0" smtClean="0">
                <a:latin typeface="Times New Roman" pitchFamily="18" charset="0"/>
                <a:cs typeface="Times New Roman" pitchFamily="18" charset="0"/>
              </a:rPr>
              <a:t>Macroprudential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Policy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1"/>
            <a:ext cx="7543800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838200" y="6002200"/>
            <a:ext cx="83058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Other policies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involve, e.g., policies related to 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business conduct, consumer protection, accounting rules, and competition,,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but also an infrastructure like a resolution framework.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229600" cy="1143000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The Role of Macroprudential Policy in Financial Stability Framework</a:t>
            </a:r>
            <a:endParaRPr lang="en-US" sz="3200" b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Which institution holds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MaPP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mandate?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respondent countries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explicit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implicit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mandate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l-PL" sz="2200" dirty="0" err="1" smtClean="0">
                <a:latin typeface="Times New Roman" pitchFamily="18" charset="0"/>
                <a:cs typeface="Times New Roman" pitchFamily="18" charset="0"/>
              </a:rPr>
              <a:t>existed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atin typeface="Calibri" pitchFamily="34" charset="0"/>
                <a:cs typeface="Times New Roman" pitchFamily="18" charset="0"/>
              </a:rPr>
              <a:t>What is The MaPP Perimeter?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Expansive perimeter in responsibilities and toolkit</a:t>
            </a:r>
          </a:p>
          <a:p>
            <a:endParaRPr lang="en-US" dirty="0" smtClean="0"/>
          </a:p>
          <a:p>
            <a:r>
              <a:rPr lang="en-US" dirty="0" smtClean="0"/>
              <a:t>Responsibilities range from risk identification and systemic risk assessment, to decision making and implementation</a:t>
            </a:r>
          </a:p>
          <a:p>
            <a:endParaRPr lang="en-US" dirty="0" smtClean="0"/>
          </a:p>
          <a:p>
            <a:r>
              <a:rPr lang="en-US" dirty="0" smtClean="0"/>
              <a:t>Toolkit extends beyond prudential tools</a:t>
            </a:r>
          </a:p>
        </p:txBody>
      </p:sp>
      <p:graphicFrame>
        <p:nvGraphicFramePr>
          <p:cNvPr id="5" name="Content Placeholder 8"/>
          <p:cNvGraphicFramePr>
            <a:graphicFrameLocks/>
          </p:cNvGraphicFramePr>
          <p:nvPr/>
        </p:nvGraphicFramePr>
        <p:xfrm>
          <a:off x="0" y="-4"/>
          <a:ext cx="9144000" cy="6858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"/>
                <a:gridCol w="3429000"/>
                <a:gridCol w="1828800"/>
                <a:gridCol w="1828800"/>
                <a:gridCol w="1828800"/>
              </a:tblGrid>
              <a:tr h="1046929">
                <a:tc gridSpan="5">
                  <a:txBody>
                    <a:bodyPr/>
                    <a:lstStyle/>
                    <a:p>
                      <a:pPr algn="ctr"/>
                      <a:r>
                        <a:rPr lang="en-US" sz="4400" dirty="0" smtClean="0">
                          <a:latin typeface="Calibri" pitchFamily="34" charset="0"/>
                        </a:rPr>
                        <a:t>Perimeter of the MaPP Toolkit</a:t>
                      </a:r>
                      <a:endParaRPr lang="en-US" sz="4400" dirty="0">
                        <a:latin typeface="Calibri" pitchFamily="34" charset="0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447857">
                <a:tc gridSpan="5"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(# of</a:t>
                      </a:r>
                      <a:r>
                        <a:rPr lang="en-US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countries)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b"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</a:tr>
              <a:tr h="670402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Instruments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Advice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Formal recommendation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Decision/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Co-decision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67040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Prudential (e.g.,</a:t>
                      </a:r>
                      <a:r>
                        <a:rPr lang="en-US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capital and loan-to-value ratios)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18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18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33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67040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Monetary (e.g., interest rate or direct instruments)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6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6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31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67040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Fiscal (e.g., tax policies)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25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7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9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67040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Capital</a:t>
                      </a:r>
                      <a:r>
                        <a:rPr lang="en-US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 controls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10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11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67040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Exchange rate policy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6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22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67040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Antitrust/Competition Policy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6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  <a:tr h="67040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Other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3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1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Calibri" pitchFamily="34" charset="0"/>
                        </a:rPr>
                        <a:t>6</a:t>
                      </a:r>
                      <a:endParaRPr lang="en-US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/>
        </p:nvGraphicFramePr>
        <p:xfrm>
          <a:off x="-3" y="0"/>
          <a:ext cx="9143999" cy="68938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066800"/>
                <a:gridCol w="1023255"/>
                <a:gridCol w="1306286"/>
                <a:gridCol w="1306286"/>
                <a:gridCol w="1306286"/>
                <a:gridCol w="1306286"/>
              </a:tblGrid>
              <a:tr h="640080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32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Allocation of </a:t>
                      </a:r>
                      <a:r>
                        <a:rPr lang="en-US" sz="3200" b="1" i="0" u="none" strike="noStrike" dirty="0" smtClean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MaPP </a:t>
                      </a:r>
                      <a:r>
                        <a:rPr lang="en-US" sz="32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Responsibility</a:t>
                      </a:r>
                    </a:p>
                  </a:txBody>
                  <a:tcPr marL="6814" marR="6814" marT="6814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14" marR="6814" marT="681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14" marR="6814" marT="6814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(# 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of 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countries</a:t>
                      </a:r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14" marR="6814" marT="6814" marB="0" anchor="b"/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14" marR="6814" marT="6814" marB="0" anchor="b"/>
                </a:tc>
              </a:tr>
              <a:tr h="8994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Institution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Risk Identification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Systemic Impact Assessment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Lead Institution/     Coordinator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Decision to Take Action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Implementation and Enforcement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1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Reporting to Executive or Parliament</a:t>
                      </a:r>
                    </a:p>
                  </a:txBody>
                  <a:tcPr marL="6814" marR="6814" marT="6814" marB="0" anchor="ctr"/>
                </a:tc>
              </a:tr>
              <a:tr h="623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Central Bank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</a:txBody>
                  <a:tcPr marL="6814" marR="6814" marT="6814" marB="0" anchor="ctr"/>
                </a:tc>
              </a:tr>
              <a:tr h="623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Integrated Financial Regulator/Supervisor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14" marR="6814" marT="6814" marB="0" anchor="ctr"/>
                </a:tc>
              </a:tr>
              <a:tr h="623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Banking Regulator/Supervisor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14" marR="6814" marT="6814" marB="0" anchor="ctr"/>
                </a:tc>
              </a:tr>
              <a:tr h="623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Insurance Regulator/Supervisor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14" marR="6814" marT="6814" marB="0" anchor="ctr"/>
                </a:tc>
              </a:tr>
              <a:tr h="623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Securities Regulator/Supervisor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14" marR="6814" marT="6814" marB="0" anchor="ctr"/>
                </a:tc>
              </a:tr>
              <a:tr h="623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Ministry of Finance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14" marR="6814" marT="6814" marB="0" anchor="ctr"/>
                </a:tc>
              </a:tr>
              <a:tr h="623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Deposit Insurance Agency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14" marR="6814" marT="6814" marB="0" anchor="ctr"/>
                </a:tc>
              </a:tr>
              <a:tr h="6235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Financial Stability Council/Committee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14" marR="6814" marT="68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14" marR="6814" marT="6814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Autofit/>
          </a:bodyPr>
          <a:lstStyle/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“Real-life” institutional models for macroprudential policies are new and emerging. Hence, it is not possible to assess the effectiveness of these models empirically.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We therefore identify “stylized” institutional models for macroprudential policies, drawing on existing financial stability frameworks, and in light of key dimensions that differentiate them.</a:t>
            </a:r>
          </a:p>
          <a:p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We assess the strengths and weaknesses of these models conceptually, based upon criteria that </a:t>
            </a:r>
            <a:r>
              <a:rPr lang="pl-PL" sz="2200" dirty="0" smtClean="0">
                <a:latin typeface="Times New Roman" pitchFamily="18" charset="0"/>
                <a:cs typeface="Times New Roman" pitchFamily="18" charset="0"/>
              </a:rPr>
              <a:t>are important for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successful mitigation of systemic risks.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53FE5-93AF-4301-862A-2F9F49FE378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3"/>
          </a:xfr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Focus on stylized models</a:t>
            </a:r>
            <a:endParaRPr lang="en-US" sz="3600" b="1" dirty="0" smtClean="0">
              <a:solidFill>
                <a:schemeClr val="dk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en-US" sz="36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A typology of stylized models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59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132114"/>
                <a:gridCol w="1175657"/>
                <a:gridCol w="1175657"/>
                <a:gridCol w="1175657"/>
                <a:gridCol w="1175657"/>
                <a:gridCol w="11756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Model 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A38E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Model 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Model 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Model 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Model 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Model 6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Model 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2800" y="6356350"/>
            <a:ext cx="1524000" cy="365125"/>
          </a:xfrm>
        </p:spPr>
        <p:txBody>
          <a:bodyPr/>
          <a:lstStyle/>
          <a:p>
            <a:fld id="{04953FE5-93AF-4301-862A-2F9F49FE378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28800" y="2895600"/>
            <a:ext cx="5257800" cy="35814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Institutional integration between central bank and supervisory agencies</a:t>
            </a:r>
          </a:p>
          <a:p>
            <a:pPr marL="342900" indent="-342900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Ownership of macroprudential policy mandate </a:t>
            </a:r>
          </a:p>
          <a:p>
            <a:pPr marL="342900" indent="-342900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Role of the government</a:t>
            </a:r>
          </a:p>
          <a:p>
            <a:pPr marL="342900" indent="-342900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Separation of policy decisions and control over instruments</a:t>
            </a:r>
          </a:p>
          <a:p>
            <a:pPr marL="342900" indent="-342900"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Existence of a separate body coordinating policy decisions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572000" y="2057400"/>
            <a:ext cx="0" cy="7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876800" y="2057400"/>
            <a:ext cx="533400" cy="7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733800" y="2057400"/>
            <a:ext cx="381000" cy="7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2667000" y="2057400"/>
            <a:ext cx="990600" cy="7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1524000" y="2057400"/>
            <a:ext cx="1676400" cy="838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334000" y="2057400"/>
            <a:ext cx="1143000" cy="76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5715000" y="2057400"/>
            <a:ext cx="1981200" cy="838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3438</TotalTime>
  <Words>1145</Words>
  <Application>Microsoft Office PowerPoint</Application>
  <PresentationFormat>On-screen Show (4:3)</PresentationFormat>
  <Paragraphs>292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Institutional Arrangements for Macroprudential Policy </vt:lpstr>
      <vt:lpstr>Plan of Presentation</vt:lpstr>
      <vt:lpstr>PowerPoint Presentation</vt:lpstr>
      <vt:lpstr>Defining Macroprudential Policy</vt:lpstr>
      <vt:lpstr>The Role of Macroprudential Policy in Financial Stability Framework</vt:lpstr>
      <vt:lpstr>Which institution holds MaPP mandate?  (21 respondent countries, where explicit or implicit mandate existed)</vt:lpstr>
      <vt:lpstr>What is The MaPP Perimeter?</vt:lpstr>
      <vt:lpstr>Focus on stylized models</vt:lpstr>
      <vt:lpstr>A typology of stylized models</vt:lpstr>
      <vt:lpstr>Stylized institutional models</vt:lpstr>
      <vt:lpstr>Criteria for an assessment of the models</vt:lpstr>
      <vt:lpstr>Some key desirables</vt:lpstr>
      <vt:lpstr>Some key desirables</vt:lpstr>
      <vt:lpstr>Thank you for attention!</vt:lpstr>
    </vt:vector>
  </TitlesOfParts>
  <Company>International Monetary Fund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The Macroprudential Framework</dc:title>
  <dc:creator>xwu</dc:creator>
  <cp:lastModifiedBy>ASUS</cp:lastModifiedBy>
  <cp:revision>185</cp:revision>
  <dcterms:created xsi:type="dcterms:W3CDTF">2011-03-03T18:10:02Z</dcterms:created>
  <dcterms:modified xsi:type="dcterms:W3CDTF">2012-12-06T07:34:32Z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-739495881</vt:i4>
  </property>
  <property fmtid="{D5CDD505-2E9C-101B-9397-08002B2CF9AE}" pid="3" name="_NewReviewCycle">
    <vt:lpwstr/>
  </property>
  <property fmtid="{D5CDD505-2E9C-101B-9397-08002B2CF9AE}" pid="4" name="_EmailSubject">
    <vt:lpwstr>Presentation for Bali Seminar</vt:lpwstr>
  </property>
  <property fmtid="{D5CDD505-2E9C-101B-9397-08002B2CF9AE}" pid="5" name="_AuthorEmail">
    <vt:lpwstr>JOsinski@imf.org</vt:lpwstr>
  </property>
  <property fmtid="{D5CDD505-2E9C-101B-9397-08002B2CF9AE}" pid="6" name="_AuthorEmailDisplayName">
    <vt:lpwstr>Osinski, Jacek</vt:lpwstr>
  </property>
  <property fmtid="{D5CDD505-2E9C-101B-9397-08002B2CF9AE}" pid="7" name="_PreviousAdHocReviewCycleID">
    <vt:i4>-1282496307</vt:i4>
  </property>
</Properties>
</file>